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6" d="100"/>
          <a:sy n="106" d="100"/>
        </p:scale>
        <p:origin x="-7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51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3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8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53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29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83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13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8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08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6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C70FB-71D1-4DC2-B49B-A33AA889F66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1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Chronic liver disease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(CLD)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sz="2000" b="1" dirty="0">
                <a:solidFill>
                  <a:srgbClr val="002060"/>
                </a:solidFill>
              </a:rPr>
              <a:t>Prepared by:</a:t>
            </a:r>
          </a:p>
          <a:p>
            <a:pPr lvl="0"/>
            <a:r>
              <a:rPr lang="en-US" sz="2000" b="1" dirty="0">
                <a:solidFill>
                  <a:srgbClr val="FF0000"/>
                </a:solidFill>
              </a:rPr>
              <a:t>Dr. Muntadher Abdulkareem Abdullah</a:t>
            </a:r>
          </a:p>
          <a:p>
            <a:pPr lvl="0"/>
            <a:r>
              <a:rPr lang="en-US" sz="2000" b="1" dirty="0">
                <a:solidFill>
                  <a:srgbClr val="0070C0"/>
                </a:solidFill>
              </a:rPr>
              <a:t>M.B.Ch.B,CABM,FIBMS,FIBMS(GE.&amp;HEP.)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16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dirty="0"/>
          </a:p>
        </p:txBody>
      </p:sp>
      <p:sp>
        <p:nvSpPr>
          <p:cNvPr id="2" name="Rectangle 1"/>
          <p:cNvSpPr/>
          <p:nvPr/>
        </p:nvSpPr>
        <p:spPr>
          <a:xfrm>
            <a:off x="76200" y="1720840"/>
            <a:ext cx="89154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Spontaneous bacterial </a:t>
            </a:r>
            <a:r>
              <a:rPr lang="en-US" b="1" dirty="0" smtClean="0">
                <a:solidFill>
                  <a:srgbClr val="FF0000"/>
                </a:solidFill>
              </a:rPr>
              <a:t>peritonitis: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sz="1400" b="1" dirty="0"/>
              <a:t>Symptoms and signs includes: abdominal pain, fever, worsened ascites and encephalopathy.</a:t>
            </a:r>
          </a:p>
          <a:p>
            <a:endParaRPr lang="en-US" sz="1400" b="1" dirty="0" smtClean="0"/>
          </a:p>
          <a:p>
            <a:endParaRPr lang="en-US" b="1" dirty="0"/>
          </a:p>
          <a:p>
            <a:r>
              <a:rPr lang="en-US" b="1" dirty="0" smtClean="0">
                <a:solidFill>
                  <a:srgbClr val="FF0000"/>
                </a:solidFill>
              </a:rPr>
              <a:t>Diagnosis</a:t>
            </a:r>
          </a:p>
          <a:p>
            <a:endParaRPr lang="en-US" b="1" dirty="0"/>
          </a:p>
          <a:p>
            <a:r>
              <a:rPr lang="en-US" sz="1400" b="1" dirty="0"/>
              <a:t>Paracentesis showed polymorph neutrophil </a:t>
            </a:r>
            <a:r>
              <a:rPr lang="en-US" sz="1400" b="1" dirty="0" smtClean="0"/>
              <a:t>&gt;=250</a:t>
            </a:r>
            <a:r>
              <a:rPr lang="en-US" sz="1400" b="1" dirty="0"/>
              <a:t>/ microlitre. Ascitic fluid culture- bedside,</a:t>
            </a:r>
          </a:p>
          <a:p>
            <a:r>
              <a:rPr lang="en-US" sz="1400" b="1" dirty="0"/>
              <a:t>commonly Gram –ve </a:t>
            </a:r>
            <a:r>
              <a:rPr lang="en-US" sz="1400" b="1" dirty="0" smtClean="0"/>
              <a:t>bacteria, usually single microorganism</a:t>
            </a:r>
          </a:p>
          <a:p>
            <a:r>
              <a:rPr lang="en-US" sz="1400" b="1" dirty="0" smtClean="0"/>
              <a:t>Presence of multiorganism rise suspesion for secondary bacterial peritonitis(perforation)</a:t>
            </a:r>
          </a:p>
          <a:p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Treatment</a:t>
            </a:r>
          </a:p>
          <a:p>
            <a:r>
              <a:rPr lang="en-US" sz="1400" b="1" dirty="0" smtClean="0"/>
              <a:t>-i.v. antibiotics : like third generation cephalosporin  </a:t>
            </a:r>
            <a:r>
              <a:rPr lang="en-US" sz="1400" b="1" dirty="0"/>
              <a:t>Cefotaxime </a:t>
            </a:r>
            <a:r>
              <a:rPr lang="en-US" sz="1400" b="1" dirty="0" smtClean="0"/>
              <a:t>, ceftriaxone) or ciprofloxacin</a:t>
            </a:r>
          </a:p>
          <a:p>
            <a:endParaRPr lang="en-US" sz="1400" b="1" dirty="0"/>
          </a:p>
          <a:p>
            <a:pPr marL="285750" indent="-285750">
              <a:buFontTx/>
              <a:buChar char="-"/>
            </a:pPr>
            <a:r>
              <a:rPr lang="en-US" sz="1400" b="1" dirty="0" smtClean="0"/>
              <a:t>Prophylaxis- </a:t>
            </a:r>
            <a:r>
              <a:rPr lang="en-US" sz="1400" b="1" dirty="0"/>
              <a:t>Ciprofloxacin </a:t>
            </a:r>
            <a:r>
              <a:rPr lang="en-US" sz="1400" b="1" dirty="0" smtClean="0"/>
              <a:t>, levofloxacin or Co-</a:t>
            </a:r>
            <a:r>
              <a:rPr lang="en-US" sz="1400" b="1" dirty="0" err="1" smtClean="0"/>
              <a:t>trimoxazole</a:t>
            </a:r>
            <a:endParaRPr lang="en-US" sz="1400" b="1" dirty="0" smtClean="0"/>
          </a:p>
          <a:p>
            <a:endParaRPr lang="en-US" sz="1400" b="1" dirty="0"/>
          </a:p>
          <a:p>
            <a:r>
              <a:rPr lang="en-US" sz="1400" b="1" dirty="0"/>
              <a:t>- Prognosis- 30% mortality during hospital stay and 70% within 1 year</a:t>
            </a:r>
          </a:p>
        </p:txBody>
      </p:sp>
    </p:spTree>
    <p:extLst>
      <p:ext uri="{BB962C8B-B14F-4D97-AF65-F5344CB8AC3E}">
        <p14:creationId xmlns:p14="http://schemas.microsoft.com/office/powerpoint/2010/main" val="27885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553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Variceal </a:t>
            </a:r>
            <a:r>
              <a:rPr lang="en-US" sz="1400" b="1" dirty="0" smtClean="0">
                <a:solidFill>
                  <a:srgbClr val="FF0000"/>
                </a:solidFill>
              </a:rPr>
              <a:t>bleed</a:t>
            </a:r>
          </a:p>
          <a:p>
            <a:pPr marL="0" indent="0">
              <a:buNone/>
            </a:pPr>
            <a:endParaRPr lang="en-US" sz="1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b="1" dirty="0"/>
              <a:t>- Varices- dilated submucosal veins, in esophagus or stomach</a:t>
            </a:r>
          </a:p>
          <a:p>
            <a:pPr marL="0" indent="0">
              <a:buNone/>
            </a:pPr>
            <a:r>
              <a:rPr lang="en-US" sz="1400" b="1" dirty="0"/>
              <a:t>- Cause- portal HT</a:t>
            </a:r>
          </a:p>
          <a:p>
            <a:pPr marL="0" indent="0">
              <a:buNone/>
            </a:pPr>
            <a:r>
              <a:rPr lang="en-US" sz="1400" b="1" dirty="0"/>
              <a:t>- Causes ~80% of UGI bleed in CLD</a:t>
            </a:r>
          </a:p>
          <a:p>
            <a:pPr>
              <a:buFontTx/>
              <a:buChar char="-"/>
            </a:pPr>
            <a:r>
              <a:rPr lang="en-US" sz="1400" b="1" dirty="0" smtClean="0"/>
              <a:t>Risk </a:t>
            </a:r>
            <a:r>
              <a:rPr lang="en-US" sz="1400" b="1" dirty="0"/>
              <a:t>factors for </a:t>
            </a:r>
            <a:r>
              <a:rPr lang="en-US" sz="1400" b="1" dirty="0" smtClean="0"/>
              <a:t>bleeding</a:t>
            </a:r>
          </a:p>
          <a:p>
            <a:pPr marL="0" indent="0">
              <a:buNone/>
            </a:pPr>
            <a:r>
              <a:rPr lang="en-US" sz="1400" b="1" dirty="0" smtClean="0"/>
              <a:t>a</a:t>
            </a:r>
            <a:r>
              <a:rPr lang="en-US" sz="1400" b="1" dirty="0"/>
              <a:t>) Size of varices</a:t>
            </a:r>
          </a:p>
          <a:p>
            <a:pPr marL="0" indent="0">
              <a:buNone/>
            </a:pPr>
            <a:r>
              <a:rPr lang="en-US" sz="1400" b="1" dirty="0"/>
              <a:t>b) Severity of liver disease</a:t>
            </a:r>
          </a:p>
          <a:p>
            <a:pPr marL="0" indent="0">
              <a:buNone/>
            </a:pPr>
            <a:r>
              <a:rPr lang="en-US" sz="1400" b="1" dirty="0"/>
              <a:t>c) Continued alcohol intake</a:t>
            </a:r>
          </a:p>
          <a:p>
            <a:pPr marL="0" indent="0">
              <a:buNone/>
            </a:pPr>
            <a:r>
              <a:rPr lang="en-US" sz="1400" b="1" dirty="0"/>
              <a:t>d) UGIE- </a:t>
            </a:r>
            <a:r>
              <a:rPr lang="en-US" sz="1400" b="1" dirty="0" smtClean="0"/>
              <a:t>red wale sign, hemostatic/ cherry red </a:t>
            </a:r>
            <a:r>
              <a:rPr lang="en-US" sz="1400" b="1" dirty="0"/>
              <a:t>spots on </a:t>
            </a:r>
            <a:r>
              <a:rPr lang="en-US" sz="1400" b="1" dirty="0" err="1" smtClean="0"/>
              <a:t>avarix</a:t>
            </a:r>
            <a:endParaRPr lang="en-US" sz="1400" b="1" dirty="0" smtClean="0"/>
          </a:p>
          <a:p>
            <a:pPr marL="0" indent="0">
              <a:buNone/>
            </a:pPr>
            <a:endParaRPr lang="en-US" sz="1400" b="1" dirty="0"/>
          </a:p>
          <a:p>
            <a:pPr>
              <a:buFontTx/>
              <a:buChar char="-"/>
            </a:pPr>
            <a:r>
              <a:rPr lang="en-US" sz="1400" b="1" dirty="0" smtClean="0"/>
              <a:t>Diagnosis </a:t>
            </a:r>
            <a:r>
              <a:rPr lang="en-US" sz="1400" b="1" dirty="0"/>
              <a:t>– </a:t>
            </a:r>
            <a:r>
              <a:rPr lang="en-US" sz="1400" b="1" dirty="0" smtClean="0"/>
              <a:t>Endoscopy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Management</a:t>
            </a:r>
          </a:p>
          <a:p>
            <a:pPr marL="0" indent="0">
              <a:buNone/>
            </a:pPr>
            <a:r>
              <a:rPr lang="en-US" sz="1400" b="1" dirty="0"/>
              <a:t>- </a:t>
            </a:r>
            <a:r>
              <a:rPr lang="en-US" sz="1400" b="1" dirty="0" smtClean="0">
                <a:solidFill>
                  <a:srgbClr val="FF0000"/>
                </a:solidFill>
              </a:rPr>
              <a:t>Acute :</a:t>
            </a:r>
            <a:endParaRPr lang="en-US" sz="1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b="1" dirty="0"/>
              <a:t>- Resuscitation</a:t>
            </a:r>
          </a:p>
          <a:p>
            <a:pPr marL="0" indent="0">
              <a:buNone/>
            </a:pPr>
            <a:r>
              <a:rPr lang="en-US" sz="1400" b="1" dirty="0"/>
              <a:t>- FFP, platelets, vitamin K</a:t>
            </a:r>
          </a:p>
          <a:p>
            <a:pPr marL="0" indent="0">
              <a:buNone/>
            </a:pPr>
            <a:r>
              <a:rPr lang="en-US" sz="1400" b="1" dirty="0"/>
              <a:t>- Terlipressin/octreotide</a:t>
            </a:r>
          </a:p>
          <a:p>
            <a:pPr marL="0" indent="0">
              <a:buNone/>
            </a:pPr>
            <a:r>
              <a:rPr lang="en-US" sz="1400" b="1" dirty="0"/>
              <a:t>- Lactulose</a:t>
            </a:r>
          </a:p>
          <a:p>
            <a:pPr marL="0" indent="0">
              <a:buNone/>
            </a:pPr>
            <a:r>
              <a:rPr lang="en-US" sz="1400" b="1" dirty="0" smtClean="0"/>
              <a:t>-endoscopic  </a:t>
            </a:r>
            <a:r>
              <a:rPr lang="en-US" sz="1400" b="1" dirty="0"/>
              <a:t>Banding or </a:t>
            </a:r>
            <a:r>
              <a:rPr lang="en-US" sz="1400" b="1" dirty="0" smtClean="0"/>
              <a:t>sclerotherapy( banding preferred over sclerotherapy)</a:t>
            </a:r>
            <a:endParaRPr lang="en-US" sz="1400" b="1" dirty="0"/>
          </a:p>
          <a:p>
            <a:pPr marL="0" indent="0">
              <a:buNone/>
            </a:pPr>
            <a:r>
              <a:rPr lang="en-US" sz="1400" b="1" dirty="0"/>
              <a:t>- Balloon tamponade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b="1" dirty="0"/>
              <a:t>- TIPS</a:t>
            </a:r>
          </a:p>
          <a:p>
            <a:pPr marL="0" indent="0">
              <a:buNone/>
            </a:pPr>
            <a:r>
              <a:rPr lang="en-US" sz="1400" b="1" dirty="0" smtClean="0"/>
              <a:t>- Surgery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- Prevent rebreed</a:t>
            </a:r>
          </a:p>
          <a:p>
            <a:pPr marL="0" indent="0">
              <a:buNone/>
            </a:pPr>
            <a:r>
              <a:rPr lang="en-US" sz="1400" b="1" dirty="0"/>
              <a:t>- Band ligation- over repeated sessions</a:t>
            </a:r>
          </a:p>
          <a:p>
            <a:pPr marL="0" indent="0">
              <a:buNone/>
            </a:pPr>
            <a:r>
              <a:rPr lang="en-US" sz="1400" b="1" dirty="0"/>
              <a:t>- Non-selective </a:t>
            </a:r>
            <a:r>
              <a:rPr lang="el-GR" sz="1400" b="1" dirty="0"/>
              <a:t>β- </a:t>
            </a:r>
            <a:r>
              <a:rPr lang="en-US" sz="1400" b="1" dirty="0"/>
              <a:t>blockers- Propranolol or Nadolol</a:t>
            </a:r>
          </a:p>
          <a:p>
            <a:pPr marL="0" indent="0">
              <a:buNone/>
            </a:pPr>
            <a:r>
              <a:rPr lang="en-US" sz="1400" b="1" dirty="0"/>
              <a:t>- TIPS- for recurrent bleed or bleed from gastric varices</a:t>
            </a:r>
          </a:p>
          <a:p>
            <a:pPr marL="0" indent="0">
              <a:buNone/>
            </a:pPr>
            <a:r>
              <a:rPr lang="en-US" sz="1400" b="1" dirty="0"/>
              <a:t>- Surgery- portosystemic shunts</a:t>
            </a:r>
          </a:p>
          <a:p>
            <a:pPr marL="0" indent="0">
              <a:buNone/>
            </a:pPr>
            <a:r>
              <a:rPr lang="en-US" sz="1400" b="1" dirty="0"/>
              <a:t>- Liver transplantation</a:t>
            </a:r>
          </a:p>
        </p:txBody>
      </p:sp>
    </p:spTree>
    <p:extLst>
      <p:ext uri="{BB962C8B-B14F-4D97-AF65-F5344CB8AC3E}">
        <p14:creationId xmlns:p14="http://schemas.microsoft.com/office/powerpoint/2010/main" val="40846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154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Hepatic encephalopathy</a:t>
            </a:r>
          </a:p>
          <a:p>
            <a:pPr marL="0" indent="0">
              <a:buNone/>
            </a:pPr>
            <a:r>
              <a:rPr lang="en-US" sz="1400" b="1" dirty="0"/>
              <a:t>- </a:t>
            </a:r>
            <a:r>
              <a:rPr lang="en-US" sz="1400" b="1" dirty="0" smtClean="0"/>
              <a:t> Constellation of neuropsychiatric disturbances range from confusion </a:t>
            </a:r>
            <a:r>
              <a:rPr lang="en-US" sz="1400" b="1" dirty="0"/>
              <a:t>led to drowsiness led to stupor that result in coma</a:t>
            </a:r>
          </a:p>
          <a:p>
            <a:pPr marL="0" indent="0">
              <a:buNone/>
            </a:pPr>
            <a:r>
              <a:rPr lang="en-US" sz="1400" b="1" dirty="0"/>
              <a:t>- Ammonia is an identified measurable toxin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FF0000"/>
                </a:solidFill>
              </a:rPr>
              <a:t>Precipitants-</a:t>
            </a:r>
          </a:p>
          <a:p>
            <a:pPr marL="0" indent="0">
              <a:buNone/>
            </a:pPr>
            <a:r>
              <a:rPr lang="en-US" sz="1400" b="1" dirty="0"/>
              <a:t>- GI bleed</a:t>
            </a:r>
          </a:p>
          <a:p>
            <a:pPr marL="0" indent="0">
              <a:buNone/>
            </a:pPr>
            <a:r>
              <a:rPr lang="en-US" sz="1400" b="1" dirty="0"/>
              <a:t>- Constipation</a:t>
            </a:r>
          </a:p>
          <a:p>
            <a:pPr marL="0" indent="0">
              <a:buNone/>
            </a:pPr>
            <a:r>
              <a:rPr lang="en-US" sz="1400" b="1" dirty="0"/>
              <a:t>- Alkalosis, hypokalemia</a:t>
            </a:r>
          </a:p>
          <a:p>
            <a:pPr marL="0" indent="0">
              <a:buNone/>
            </a:pPr>
            <a:r>
              <a:rPr lang="en-US" sz="1400" b="1" dirty="0"/>
              <a:t>- Sedatives</a:t>
            </a:r>
          </a:p>
          <a:p>
            <a:pPr marL="0" indent="0">
              <a:buNone/>
            </a:pPr>
            <a:r>
              <a:rPr lang="en-US" sz="1400" b="1" dirty="0"/>
              <a:t>- Paracentesis hypovolemia</a:t>
            </a:r>
          </a:p>
          <a:p>
            <a:pPr marL="0" indent="0">
              <a:buNone/>
            </a:pPr>
            <a:r>
              <a:rPr lang="en-US" sz="1400" b="1" dirty="0"/>
              <a:t>- Infection</a:t>
            </a:r>
          </a:p>
          <a:p>
            <a:pPr marL="0" indent="0">
              <a:buNone/>
            </a:pPr>
            <a:r>
              <a:rPr lang="en-US" sz="1400" b="1" dirty="0"/>
              <a:t>- TIPS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400" b="1" dirty="0">
                <a:solidFill>
                  <a:srgbClr val="FF0000"/>
                </a:solidFill>
              </a:rPr>
              <a:t>Diagnosis</a:t>
            </a:r>
          </a:p>
          <a:p>
            <a:pPr marL="0" indent="0">
              <a:buNone/>
            </a:pPr>
            <a:r>
              <a:rPr lang="en-US" sz="1400" b="1" dirty="0"/>
              <a:t>Based on clinical symptoms and signs of CLD with asterixis and altered sensorium.</a:t>
            </a:r>
          </a:p>
          <a:p>
            <a:pPr marL="0" indent="0">
              <a:buNone/>
            </a:pPr>
            <a:endParaRPr lang="en-US" sz="14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400" b="1" dirty="0" smtClean="0">
                <a:solidFill>
                  <a:srgbClr val="FF0000"/>
                </a:solidFill>
              </a:rPr>
              <a:t>Management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b="1" dirty="0"/>
              <a:t>- Correct underlying precipitating factor</a:t>
            </a:r>
          </a:p>
          <a:p>
            <a:pPr marL="0" indent="0">
              <a:buNone/>
            </a:pPr>
            <a:r>
              <a:rPr lang="en-US" sz="1400" b="1" dirty="0"/>
              <a:t>- Avoid sedatives</a:t>
            </a:r>
          </a:p>
          <a:p>
            <a:pPr marL="0" indent="0">
              <a:buNone/>
            </a:pPr>
            <a:r>
              <a:rPr lang="en-US" sz="1400" b="1" dirty="0"/>
              <a:t>- Restrict dietary protein intake</a:t>
            </a:r>
          </a:p>
          <a:p>
            <a:pPr marL="0" indent="0">
              <a:buNone/>
            </a:pPr>
            <a:r>
              <a:rPr lang="en-US" sz="1400" b="1" dirty="0"/>
              <a:t>- Lactulose- 2-3 loose stools a day</a:t>
            </a:r>
          </a:p>
          <a:p>
            <a:pPr>
              <a:buFontTx/>
              <a:buChar char="-"/>
            </a:pPr>
            <a:r>
              <a:rPr lang="en-US" sz="1400" b="1" dirty="0" smtClean="0"/>
              <a:t>Oral </a:t>
            </a:r>
            <a:r>
              <a:rPr lang="en-US" sz="1400" b="1" dirty="0"/>
              <a:t>antibiotic- Metronidazole, Rifaximin, </a:t>
            </a:r>
            <a:r>
              <a:rPr lang="en-US" sz="1400" b="1" dirty="0" smtClean="0"/>
              <a:t>Neomycin</a:t>
            </a:r>
          </a:p>
          <a:p>
            <a:pPr>
              <a:buFontTx/>
              <a:buChar char="-"/>
            </a:pPr>
            <a:r>
              <a:rPr lang="en-US" sz="1400" b="1" dirty="0" smtClean="0"/>
              <a:t>Correct hypoglycemia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65900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Hepatorenal syndrome(HRS)</a:t>
            </a:r>
          </a:p>
          <a:p>
            <a:pPr marL="0" indent="0">
              <a:buNone/>
            </a:pPr>
            <a:endParaRPr lang="en-US" sz="1200" b="1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sz="1200" b="1" dirty="0" smtClean="0"/>
              <a:t>This </a:t>
            </a:r>
            <a:r>
              <a:rPr lang="en-US" sz="1200" b="1" dirty="0"/>
              <a:t>occurs in 10% of patients with advanced </a:t>
            </a:r>
            <a:r>
              <a:rPr lang="en-US" sz="1200" b="1" dirty="0" smtClean="0"/>
              <a:t>cirrhosis complicated </a:t>
            </a:r>
            <a:r>
              <a:rPr lang="en-US" sz="1200" b="1" dirty="0"/>
              <a:t>by </a:t>
            </a:r>
            <a:r>
              <a:rPr lang="en-US" sz="1200" b="1" dirty="0" smtClean="0"/>
              <a:t>ascites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1200" b="1" dirty="0"/>
              <a:t>- Marked by renal impairment in the absence of any renal parenchymal disease or shock</a:t>
            </a:r>
          </a:p>
          <a:p>
            <a:pPr>
              <a:buFontTx/>
              <a:buChar char="-"/>
            </a:pPr>
            <a:r>
              <a:rPr lang="en-US" sz="1200" b="1" dirty="0" smtClean="0"/>
              <a:t>Oliguria</a:t>
            </a:r>
            <a:r>
              <a:rPr lang="en-US" sz="1200" b="1" dirty="0"/>
              <a:t>, hyponatremia and low urinary Na accompany raised </a:t>
            </a:r>
            <a:r>
              <a:rPr lang="en-US" sz="1200" b="1" dirty="0" smtClean="0"/>
              <a:t>creatinine</a:t>
            </a:r>
          </a:p>
          <a:p>
            <a:pPr>
              <a:buFontTx/>
              <a:buChar char="-"/>
            </a:pPr>
            <a:endParaRPr lang="en-US" sz="1200" b="1" dirty="0"/>
          </a:p>
          <a:p>
            <a:pPr>
              <a:buFontTx/>
              <a:buChar char="-"/>
            </a:pPr>
            <a:r>
              <a:rPr lang="en-US" sz="1200" b="1" dirty="0" smtClean="0"/>
              <a:t>Two types of HRS 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b="1" dirty="0"/>
              <a:t>Type 1:This is characterised by </a:t>
            </a:r>
            <a:r>
              <a:rPr lang="en-US" sz="1200" b="1" dirty="0" smtClean="0"/>
              <a:t>progressive oliguria</a:t>
            </a:r>
            <a:r>
              <a:rPr lang="en-US" sz="1200" b="1" dirty="0"/>
              <a:t>, a rapid rise of the serum creatinine and a very </a:t>
            </a:r>
            <a:r>
              <a:rPr lang="en-US" sz="1200" b="1" dirty="0" smtClean="0"/>
              <a:t>poor prognosis </a:t>
            </a:r>
            <a:r>
              <a:rPr lang="en-US" sz="1200" b="1" dirty="0"/>
              <a:t>(without treatment, median survival is less </a:t>
            </a:r>
            <a:r>
              <a:rPr lang="en-US" sz="1200" b="1" dirty="0" smtClean="0"/>
              <a:t>than one month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2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200" b="1" dirty="0"/>
              <a:t>T</a:t>
            </a:r>
            <a:r>
              <a:rPr lang="en-US" sz="1200" b="1" dirty="0" smtClean="0"/>
              <a:t>ype </a:t>
            </a:r>
            <a:r>
              <a:rPr lang="en-US" sz="1200" b="1" dirty="0"/>
              <a:t>2 </a:t>
            </a:r>
            <a:r>
              <a:rPr lang="en-US" sz="1200" b="1" dirty="0" smtClean="0"/>
              <a:t>: This </a:t>
            </a:r>
            <a:r>
              <a:rPr lang="en-US" sz="1200" b="1" dirty="0"/>
              <a:t>usually occurs in patients </a:t>
            </a:r>
            <a:r>
              <a:rPr lang="en-US" sz="1200" b="1" dirty="0" smtClean="0"/>
              <a:t>with refractory </a:t>
            </a:r>
            <a:r>
              <a:rPr lang="en-US" sz="1200" b="1" dirty="0"/>
              <a:t>ascites, is characterised by a moderate and stable</a:t>
            </a:r>
          </a:p>
          <a:p>
            <a:pPr marL="0" indent="0">
              <a:buNone/>
            </a:pPr>
            <a:r>
              <a:rPr lang="en-US" sz="1200" b="1" dirty="0"/>
              <a:t>increase in serum creatinine, and has a better prognosis</a:t>
            </a:r>
            <a:endParaRPr lang="en-US" sz="1200" b="1" dirty="0" smtClean="0"/>
          </a:p>
          <a:p>
            <a:pPr>
              <a:buFontTx/>
              <a:buChar char="-"/>
            </a:pPr>
            <a:endParaRPr lang="en-US" sz="1200" b="1" dirty="0"/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1200" b="1" dirty="0"/>
              <a:t>- Albumin infusion, with vasoconstrictors (norepinephrine, terlipressin/</a:t>
            </a:r>
            <a:r>
              <a:rPr lang="en-US" sz="1200" b="1" dirty="0" err="1"/>
              <a:t>ornipressin</a:t>
            </a:r>
            <a:r>
              <a:rPr lang="en-US" sz="1200" b="1" dirty="0"/>
              <a:t>, </a:t>
            </a:r>
            <a:r>
              <a:rPr lang="en-US" sz="1200" b="1" dirty="0" smtClean="0"/>
              <a:t>octreotide) </a:t>
            </a:r>
            <a:r>
              <a:rPr lang="en-US" sz="1200" b="1" dirty="0"/>
              <a:t>may help</a:t>
            </a:r>
          </a:p>
          <a:p>
            <a:pPr marL="0" indent="0">
              <a:buNone/>
            </a:pPr>
            <a:r>
              <a:rPr lang="en-US" sz="1200" b="1" dirty="0" smtClean="0"/>
              <a:t>- Liver </a:t>
            </a:r>
            <a:r>
              <a:rPr lang="en-US" sz="1200" b="1" dirty="0"/>
              <a:t>transplantation is treatment of choice</a:t>
            </a:r>
            <a:r>
              <a:rPr lang="en-US" sz="1200" b="1" dirty="0" smtClean="0"/>
              <a:t>.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7611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Hepatocellular </a:t>
            </a:r>
            <a:r>
              <a:rPr lang="en-US" sz="1400" b="1" dirty="0" smtClean="0">
                <a:solidFill>
                  <a:srgbClr val="FF0000"/>
                </a:solidFill>
              </a:rPr>
              <a:t>carcinoma</a:t>
            </a:r>
          </a:p>
          <a:p>
            <a:pPr marL="0" indent="0">
              <a:buNone/>
            </a:pPr>
            <a:endParaRPr lang="en-US" sz="1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dirty="0"/>
              <a:t>- </a:t>
            </a:r>
            <a:r>
              <a:rPr lang="en-US" sz="1400" b="1" dirty="0"/>
              <a:t>Associated with cirrhosis in ~80%</a:t>
            </a:r>
          </a:p>
          <a:p>
            <a:pPr marL="0" indent="0">
              <a:buNone/>
            </a:pPr>
            <a:r>
              <a:rPr lang="en-US" sz="1400" b="1" dirty="0"/>
              <a:t>- Suspect if- worsening of CLD, enlarged liver, hemorrhagic ascites, weight loss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Diagnosis</a:t>
            </a:r>
          </a:p>
          <a:p>
            <a:pPr marL="0" indent="0">
              <a:buNone/>
            </a:pPr>
            <a:r>
              <a:rPr lang="en-US" sz="1400" b="1" dirty="0"/>
              <a:t>- CT/MRI with contrast- vascular space occupying lesion in cirrhotic </a:t>
            </a:r>
            <a:r>
              <a:rPr lang="en-US" sz="1400" b="1" dirty="0" smtClean="0"/>
              <a:t>liver : IS usually diagnostic in presence of characteristic vascular pattern </a:t>
            </a:r>
            <a:endParaRPr lang="en-US" sz="1400" b="1" dirty="0"/>
          </a:p>
          <a:p>
            <a:pPr marL="0" indent="0">
              <a:buNone/>
            </a:pPr>
            <a:r>
              <a:rPr lang="en-US" sz="1400" b="1" dirty="0"/>
              <a:t>- Raised AFP- </a:t>
            </a:r>
            <a:r>
              <a:rPr lang="el-GR" sz="1400" b="1" dirty="0"/>
              <a:t>α-</a:t>
            </a:r>
            <a:r>
              <a:rPr lang="en-US" sz="1400" b="1" dirty="0"/>
              <a:t>fetoprotein</a:t>
            </a:r>
          </a:p>
          <a:p>
            <a:pPr>
              <a:buFontTx/>
              <a:buChar char="-"/>
            </a:pPr>
            <a:r>
              <a:rPr lang="en-US" sz="1400" b="1" dirty="0" smtClean="0"/>
              <a:t>Liver biopsy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Treatment</a:t>
            </a:r>
          </a:p>
          <a:p>
            <a:pPr marL="0" indent="0">
              <a:buNone/>
            </a:pPr>
            <a:endParaRPr lang="en-US" sz="1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b="1" dirty="0"/>
              <a:t>- Early-resection</a:t>
            </a:r>
          </a:p>
          <a:p>
            <a:pPr marL="0" indent="0">
              <a:buNone/>
            </a:pPr>
            <a:r>
              <a:rPr lang="en-US" sz="1400" b="1" dirty="0"/>
              <a:t>- Advanced- liver transplantation or local palliative treatment</a:t>
            </a:r>
          </a:p>
          <a:p>
            <a:pPr marL="0" indent="0">
              <a:buNone/>
            </a:pPr>
            <a:r>
              <a:rPr lang="en-US" sz="1400" b="1" dirty="0"/>
              <a:t>- Screening- US and AFP  </a:t>
            </a:r>
            <a:r>
              <a:rPr lang="en-US" sz="1400" b="1" dirty="0" smtClean="0"/>
              <a:t>every 6 </a:t>
            </a:r>
            <a:r>
              <a:rPr lang="en-US" sz="1400" b="1" dirty="0"/>
              <a:t>months</a:t>
            </a:r>
          </a:p>
          <a:p>
            <a:pPr marL="0" indent="0">
              <a:buNone/>
            </a:pPr>
            <a:r>
              <a:rPr lang="en-US" sz="1400" b="1" dirty="0"/>
              <a:t>N.B. Liver transplantation option in </a:t>
            </a:r>
            <a:r>
              <a:rPr lang="en-US" sz="1400" b="1" dirty="0" smtClean="0"/>
              <a:t>end stage liver disease , </a:t>
            </a:r>
            <a:r>
              <a:rPr lang="en-US" sz="1400" b="1" dirty="0"/>
              <a:t>but limitation</a:t>
            </a:r>
          </a:p>
          <a:p>
            <a:pPr marL="0" indent="0">
              <a:buNone/>
            </a:pPr>
            <a:r>
              <a:rPr lang="en-US" sz="1400" b="1" dirty="0"/>
              <a:t>- Need donor</a:t>
            </a:r>
          </a:p>
          <a:p>
            <a:pPr marL="0" indent="0">
              <a:buNone/>
            </a:pPr>
            <a:r>
              <a:rPr lang="en-US" sz="1400" b="1" dirty="0"/>
              <a:t>- Cost</a:t>
            </a:r>
          </a:p>
          <a:p>
            <a:pPr marL="0" indent="0">
              <a:buNone/>
            </a:pPr>
            <a:r>
              <a:rPr lang="en-US" sz="1400" b="1" dirty="0"/>
              <a:t>- Technical expertise</a:t>
            </a:r>
          </a:p>
          <a:p>
            <a:pPr marL="0" indent="0">
              <a:buNone/>
            </a:pPr>
            <a:r>
              <a:rPr lang="en-US" sz="1400" b="1" dirty="0"/>
              <a:t>- GVHD</a:t>
            </a:r>
          </a:p>
          <a:p>
            <a:pPr marL="0" indent="0">
              <a:buNone/>
            </a:pPr>
            <a:r>
              <a:rPr lang="en-US" sz="1400" b="1" dirty="0"/>
              <a:t>- Recurrence</a:t>
            </a:r>
          </a:p>
        </p:txBody>
      </p:sp>
    </p:spTree>
    <p:extLst>
      <p:ext uri="{BB962C8B-B14F-4D97-AF65-F5344CB8AC3E}">
        <p14:creationId xmlns:p14="http://schemas.microsoft.com/office/powerpoint/2010/main" val="248524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916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Hepatopulmonary syndrome :</a:t>
            </a:r>
          </a:p>
          <a:p>
            <a:pPr marL="0" indent="0">
              <a:buNone/>
            </a:pPr>
            <a:endParaRPr lang="en-US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400" b="1" dirty="0" smtClean="0"/>
              <a:t>This </a:t>
            </a:r>
            <a:r>
              <a:rPr lang="en-US" sz="1400" b="1" dirty="0"/>
              <a:t>condition is characterised by resistant </a:t>
            </a:r>
            <a:r>
              <a:rPr lang="en-US" sz="1400" b="1" dirty="0" smtClean="0"/>
              <a:t>hypoxemia </a:t>
            </a:r>
            <a:r>
              <a:rPr lang="en-US" sz="1400" b="1" dirty="0"/>
              <a:t>(</a:t>
            </a:r>
            <a:r>
              <a:rPr lang="en-US" sz="1400" b="1" dirty="0" smtClean="0"/>
              <a:t>PaO2 &lt; </a:t>
            </a:r>
            <a:r>
              <a:rPr lang="en-US" sz="1400" b="1" dirty="0"/>
              <a:t>9.3 </a:t>
            </a:r>
            <a:r>
              <a:rPr lang="en-US" sz="1400" b="1" dirty="0" smtClean="0"/>
              <a:t>KPa </a:t>
            </a:r>
            <a:r>
              <a:rPr lang="en-US" sz="1400" b="1" dirty="0"/>
              <a:t>(70 mmHg)), intrapulmonary vascular dilatation </a:t>
            </a:r>
            <a:r>
              <a:rPr lang="en-US" sz="1400" b="1" dirty="0" smtClean="0"/>
              <a:t>in patients </a:t>
            </a:r>
            <a:r>
              <a:rPr lang="en-US" sz="1400" b="1" dirty="0"/>
              <a:t>with cirrhosis, and portal hypertension. </a:t>
            </a:r>
            <a:endParaRPr lang="en-US" sz="1400" b="1" dirty="0" smtClean="0"/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US" sz="1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b="1" dirty="0" smtClean="0">
                <a:solidFill>
                  <a:srgbClr val="FF0000"/>
                </a:solidFill>
              </a:rPr>
              <a:t>Clinical features:</a:t>
            </a:r>
          </a:p>
          <a:p>
            <a:pPr marL="0" indent="0"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400" b="1" dirty="0" smtClean="0"/>
              <a:t>finger </a:t>
            </a:r>
            <a:r>
              <a:rPr lang="en-US" sz="1400" b="1" dirty="0"/>
              <a:t>clubbing, cyanosis, spider naevi and a </a:t>
            </a:r>
            <a:r>
              <a:rPr lang="en-US" sz="1400" b="1" dirty="0" smtClean="0"/>
              <a:t>characteristic reduction </a:t>
            </a:r>
            <a:r>
              <a:rPr lang="en-US" sz="1400" b="1" dirty="0"/>
              <a:t>in arterial oxygen saturation on standing. The </a:t>
            </a:r>
            <a:r>
              <a:rPr lang="en-US" sz="1400" b="1" dirty="0" smtClean="0"/>
              <a:t>hypoxia is </a:t>
            </a:r>
            <a:r>
              <a:rPr lang="en-US" sz="1400" b="1" dirty="0"/>
              <a:t>due to intrapulmonary shunting through direct </a:t>
            </a:r>
            <a:r>
              <a:rPr lang="en-US" sz="1400" b="1" dirty="0" smtClean="0"/>
              <a:t>arteriovenous communications</a:t>
            </a:r>
            <a:r>
              <a:rPr lang="en-US" sz="1400" b="1" dirty="0"/>
              <a:t>. Nitric oxide (NO) over-production may </a:t>
            </a:r>
            <a:r>
              <a:rPr lang="en-US" sz="1400" b="1" dirty="0" smtClean="0"/>
              <a:t>be important </a:t>
            </a:r>
            <a:r>
              <a:rPr lang="en-US" sz="1400" b="1" dirty="0"/>
              <a:t>in </a:t>
            </a:r>
            <a:r>
              <a:rPr lang="en-US" sz="1400" b="1" dirty="0" smtClean="0"/>
              <a:t>pathogenesis</a:t>
            </a:r>
          </a:p>
          <a:p>
            <a:pPr marL="0" indent="0">
              <a:buNone/>
            </a:pPr>
            <a:endParaRPr lang="en-US" sz="1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400" b="1" dirty="0" smtClean="0"/>
              <a:t>Diagnosis is by echo study with  intravenous microbubbles from agitated saline or 99mTc  albumin aggregated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 smtClean="0"/>
          </a:p>
          <a:p>
            <a:pPr marL="0" indent="0">
              <a:buNone/>
            </a:pPr>
            <a:endParaRPr lang="en-US" sz="1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400" b="1" dirty="0" smtClean="0"/>
              <a:t>Treatment :liver transplantation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39169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Portopulmonary hypertension</a:t>
            </a:r>
          </a:p>
          <a:p>
            <a:pPr marL="0" indent="0">
              <a:buNone/>
            </a:pPr>
            <a:endParaRPr lang="en-US" sz="14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b="1" dirty="0"/>
              <a:t>defined </a:t>
            </a:r>
            <a:r>
              <a:rPr lang="en-US" sz="1400" b="1" dirty="0" smtClean="0"/>
              <a:t>as pulmonary </a:t>
            </a:r>
            <a:r>
              <a:rPr lang="en-US" sz="1400" b="1" dirty="0"/>
              <a:t>hypertension with increased pulmonary </a:t>
            </a:r>
            <a:r>
              <a:rPr lang="en-US" sz="1400" b="1" dirty="0" smtClean="0"/>
              <a:t>vascular resistance </a:t>
            </a:r>
            <a:r>
              <a:rPr lang="en-US" sz="1400" b="1" dirty="0"/>
              <a:t>and a normal pulmonary artery wedge pressure </a:t>
            </a:r>
            <a:r>
              <a:rPr lang="en-US" sz="1400" b="1" dirty="0" smtClean="0"/>
              <a:t>in a </a:t>
            </a:r>
            <a:r>
              <a:rPr lang="en-US" sz="1400" b="1" dirty="0"/>
              <a:t>patient with portal hypertension. </a:t>
            </a:r>
            <a:endParaRPr lang="en-US" sz="1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400" b="1" dirty="0" smtClean="0"/>
              <a:t>Similar to idiopathic pulmonary arterial hypertension histologically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400" b="1" dirty="0"/>
              <a:t>The condition is caused </a:t>
            </a:r>
            <a:r>
              <a:rPr lang="en-US" sz="1400" b="1" dirty="0" smtClean="0"/>
              <a:t>by vasoconstriction </a:t>
            </a:r>
            <a:r>
              <a:rPr lang="en-US" sz="1400" b="1" dirty="0"/>
              <a:t>and obliteration of the pulmonary arterial </a:t>
            </a:r>
            <a:r>
              <a:rPr lang="en-US" sz="1400" b="1" dirty="0" smtClean="0"/>
              <a:t>system and </a:t>
            </a:r>
            <a:r>
              <a:rPr lang="en-US" sz="1400" b="1" dirty="0"/>
              <a:t>leads to breathlessness and </a:t>
            </a:r>
            <a:r>
              <a:rPr lang="en-US" sz="1400" b="1" dirty="0" smtClean="0"/>
              <a:t>fatigue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400" b="1" dirty="0" smtClean="0"/>
              <a:t>Diagnosis : echo study followed by Rt. Heart catheterization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400" b="1" dirty="0" smtClean="0"/>
              <a:t>Treatment : pulmonary vasodilator agents including : phosphodiesterase V inhibitor, endothelin receptor antagonist, prostacyclin analogue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400" b="1" dirty="0" smtClean="0"/>
              <a:t>Definitive treatment is liver transplantation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35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Thanks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39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Liver cirrhosis: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b="1" dirty="0" smtClean="0">
                <a:solidFill>
                  <a:srgbClr val="FF0000"/>
                </a:solidFill>
              </a:rPr>
              <a:t>Cirrhosis</a:t>
            </a:r>
            <a:r>
              <a:rPr lang="en-US" sz="1400" b="1" dirty="0">
                <a:solidFill>
                  <a:srgbClr val="FF0000"/>
                </a:solidFill>
              </a:rPr>
              <a:t>: </a:t>
            </a:r>
            <a:r>
              <a:rPr lang="en-US" sz="1400" b="1" dirty="0"/>
              <a:t>A consequence of CLD characterized by replacement of liver tissue by fibrosis and </a:t>
            </a:r>
            <a:r>
              <a:rPr lang="en-US" sz="1400" b="1" dirty="0" smtClean="0"/>
              <a:t>regenerative nodules</a:t>
            </a:r>
            <a:r>
              <a:rPr lang="en-US" sz="1400" b="1" dirty="0"/>
              <a:t>, leads to irreversible loss of liver function and its </a:t>
            </a:r>
            <a:r>
              <a:rPr lang="en-US" sz="1400" b="1" dirty="0" smtClean="0"/>
              <a:t>complications</a:t>
            </a:r>
          </a:p>
          <a:p>
            <a:pPr marL="0" indent="0">
              <a:buNone/>
            </a:pPr>
            <a:endParaRPr lang="en-US" sz="14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400" b="1" dirty="0"/>
              <a:t> It is the most </a:t>
            </a:r>
            <a:r>
              <a:rPr lang="en-US" sz="1400" b="1" dirty="0" smtClean="0"/>
              <a:t>common cause </a:t>
            </a:r>
            <a:r>
              <a:rPr lang="en-US" sz="1400" b="1" dirty="0"/>
              <a:t>of portal hypertension and its </a:t>
            </a:r>
            <a:r>
              <a:rPr lang="en-US" sz="1400" b="1" dirty="0" smtClean="0"/>
              <a:t>complications</a:t>
            </a:r>
          </a:p>
          <a:p>
            <a:pPr marL="0" indent="0">
              <a:buNone/>
            </a:pPr>
            <a:endParaRPr lang="en-US" sz="14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400" b="1" dirty="0" smtClean="0"/>
              <a:t>Worldwide, the </a:t>
            </a:r>
            <a:r>
              <a:rPr lang="en-US" sz="1400" b="1" dirty="0"/>
              <a:t>most common causes are chronic viral hepatitis, </a:t>
            </a:r>
            <a:r>
              <a:rPr lang="en-US" sz="1400" b="1" dirty="0" smtClean="0"/>
              <a:t>prolonged excessive </a:t>
            </a:r>
            <a:r>
              <a:rPr lang="en-US" sz="1400" b="1" dirty="0"/>
              <a:t>alcohol consumption and NAFLD but any </a:t>
            </a:r>
            <a:r>
              <a:rPr lang="en-US" sz="1400" b="1" dirty="0" smtClean="0"/>
              <a:t>condition leading </a:t>
            </a:r>
            <a:r>
              <a:rPr lang="en-US" sz="1400" b="1" dirty="0"/>
              <a:t>to persistent or recurrent hepatocyte death may </a:t>
            </a:r>
            <a:r>
              <a:rPr lang="en-US" sz="1400" b="1" dirty="0" smtClean="0"/>
              <a:t>lead to cirrhosis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b="1" dirty="0"/>
              <a:t>Cirrhosis is a histological </a:t>
            </a:r>
            <a:r>
              <a:rPr lang="en-US" sz="1400" b="1" dirty="0" smtClean="0"/>
              <a:t>diagnosis</a:t>
            </a:r>
          </a:p>
          <a:p>
            <a:pPr marL="0" indent="0">
              <a:buNone/>
            </a:pPr>
            <a:endParaRPr lang="en-US" sz="14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400" b="1" dirty="0"/>
              <a:t>Cirrhosis can be </a:t>
            </a:r>
            <a:r>
              <a:rPr lang="en-US" sz="1400" b="1" dirty="0" smtClean="0"/>
              <a:t>classified </a:t>
            </a:r>
            <a:r>
              <a:rPr lang="en-US" sz="1400" b="1" dirty="0"/>
              <a:t>histologically into</a:t>
            </a:r>
            <a:r>
              <a:rPr lang="en-US" sz="1400" b="1" dirty="0" smtClean="0"/>
              <a:t>: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b="1" dirty="0"/>
              <a:t>• Micronodular cirrhosis, characterised by small </a:t>
            </a:r>
            <a:r>
              <a:rPr lang="en-US" sz="1400" b="1" dirty="0" smtClean="0"/>
              <a:t>nodules about </a:t>
            </a:r>
            <a:r>
              <a:rPr lang="en-US" sz="1400" b="1" dirty="0"/>
              <a:t>1 mm in diameter and typically seen in alcoholic</a:t>
            </a:r>
          </a:p>
          <a:p>
            <a:pPr marL="0" indent="0">
              <a:buNone/>
            </a:pPr>
            <a:r>
              <a:rPr lang="en-US" sz="1400" b="1" dirty="0"/>
              <a:t>cirrhosis.</a:t>
            </a:r>
          </a:p>
          <a:p>
            <a:pPr marL="0" indent="0">
              <a:buNone/>
            </a:pPr>
            <a:r>
              <a:rPr lang="en-US" sz="1400" b="1" dirty="0"/>
              <a:t>• Macronodular cirrhosis, characterised by larger nodules </a:t>
            </a:r>
            <a:r>
              <a:rPr lang="en-US" sz="1400" b="1" dirty="0" smtClean="0"/>
              <a:t>of various </a:t>
            </a:r>
            <a:r>
              <a:rPr lang="en-US" sz="1400" b="1" dirty="0"/>
              <a:t>sizes. Areas of previous collapse of the </a:t>
            </a:r>
            <a:r>
              <a:rPr lang="en-US" sz="1400" b="1" dirty="0" smtClean="0"/>
              <a:t>liver architecture </a:t>
            </a:r>
            <a:r>
              <a:rPr lang="en-US" sz="1400" b="1" dirty="0"/>
              <a:t>are evidenced by large </a:t>
            </a:r>
            <a:r>
              <a:rPr lang="en-US" sz="1400" b="1" dirty="0" smtClean="0"/>
              <a:t>fibrous </a:t>
            </a:r>
            <a:r>
              <a:rPr lang="en-US" sz="1400" b="1" dirty="0"/>
              <a:t>scars</a:t>
            </a:r>
            <a:endParaRPr lang="en-US" sz="1400" b="1" dirty="0" smtClean="0"/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endParaRPr lang="en-US" sz="14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772" y="5211296"/>
            <a:ext cx="23526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707" y="5222221"/>
            <a:ext cx="23241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63403"/>
            <a:ext cx="233362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75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Causes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02920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1400" b="1" dirty="0"/>
              <a:t> Alcohol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/>
              <a:t> </a:t>
            </a:r>
            <a:r>
              <a:rPr lang="en-US" sz="1400" b="1" dirty="0"/>
              <a:t>Chronic viral hepatitis (B or C)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 smtClean="0"/>
              <a:t> </a:t>
            </a:r>
            <a:r>
              <a:rPr lang="en-US" sz="1400" b="1" dirty="0"/>
              <a:t>Non-alcoholic fatty </a:t>
            </a:r>
            <a:r>
              <a:rPr lang="en-US" sz="1400" b="1" dirty="0" smtClean="0"/>
              <a:t>liver disease</a:t>
            </a:r>
            <a:endParaRPr lang="en-US" sz="14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400" b="1" dirty="0" smtClean="0"/>
              <a:t> </a:t>
            </a:r>
            <a:r>
              <a:rPr lang="en-US" sz="1400" b="1" dirty="0"/>
              <a:t>Immune: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/>
              <a:t>Primary </a:t>
            </a:r>
            <a:r>
              <a:rPr lang="en-US" sz="1400" b="1" dirty="0" smtClean="0"/>
              <a:t>sclerosing cholangitis</a:t>
            </a:r>
            <a:endParaRPr lang="en-US" sz="1400" b="1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/>
              <a:t>Autoimmune liver </a:t>
            </a:r>
            <a:r>
              <a:rPr lang="en-US" sz="1400" b="1" dirty="0" smtClean="0"/>
              <a:t>disease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400" b="1" dirty="0"/>
              <a:t> Biliary: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/>
              <a:t>Primary biliary cholangitis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/>
              <a:t>Secondary biliary cirrhosis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/>
              <a:t>Cystic </a:t>
            </a:r>
            <a:r>
              <a:rPr lang="en-US" sz="1400" b="1" dirty="0" smtClean="0"/>
              <a:t>fibrosis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400" b="1" dirty="0"/>
              <a:t>Genetic: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/>
              <a:t>Haemochromatosis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b="1" dirty="0"/>
              <a:t>Wilson’s disease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sz="1400" b="1" dirty="0"/>
              <a:t>α1-</a:t>
            </a:r>
            <a:r>
              <a:rPr lang="en-US" sz="1400" b="1" dirty="0"/>
              <a:t>antitrypsin defciency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400" b="1" dirty="0" smtClean="0"/>
              <a:t> </a:t>
            </a:r>
            <a:r>
              <a:rPr lang="en-US" sz="1400" b="1" dirty="0"/>
              <a:t>Cryptogenic (unknown – 15%)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400" b="1" dirty="0" smtClean="0"/>
              <a:t> </a:t>
            </a:r>
            <a:r>
              <a:rPr lang="en-US" sz="1400" b="1" dirty="0"/>
              <a:t>Chronic venous </a:t>
            </a:r>
            <a:r>
              <a:rPr lang="en-US" sz="1400" b="1" dirty="0" smtClean="0"/>
              <a:t>outﬂow obstruction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400" b="1" dirty="0"/>
              <a:t>Any chronic liver disease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126665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Clinical features :</a:t>
            </a:r>
          </a:p>
          <a:p>
            <a:pPr marL="0" indent="0">
              <a:buNone/>
            </a:pPr>
            <a:endParaRPr lang="en-US" sz="1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clinical presentation is highly variable. Some patients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are asymptomatic </a:t>
            </a: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the diagnosis is made incidentally at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ultrasound or </a:t>
            </a: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at surgery. </a:t>
            </a:r>
            <a:endParaRPr lang="en-US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Hepatomegaly (although liver may also be small)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• Jaundice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•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Ascites</a:t>
            </a:r>
          </a:p>
          <a:p>
            <a:pPr marL="0" indent="0">
              <a:buNone/>
            </a:pPr>
            <a:endParaRPr 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• Circulatory changes: spider telangiectasia, palmar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erythema, cyanosis</a:t>
            </a:r>
            <a:endParaRPr 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• Endocrine changes: loss of libido, hair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loss</a:t>
            </a:r>
          </a:p>
          <a:p>
            <a:pPr marL="0" indent="0">
              <a:buNone/>
            </a:pPr>
            <a:endParaRPr 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Men</a:t>
            </a: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gynecomastia, </a:t>
            </a: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testicular atrophy, impotence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Women</a:t>
            </a: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breast atrophy, irregular menses,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amenorrhea</a:t>
            </a:r>
          </a:p>
          <a:p>
            <a:pPr marL="0" indent="0">
              <a:buNone/>
            </a:pPr>
            <a:endParaRPr 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•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Hemorrhagic </a:t>
            </a: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tendency: bruises, purpura,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epistaxis</a:t>
            </a:r>
          </a:p>
          <a:p>
            <a:pPr marL="0" indent="0">
              <a:buNone/>
            </a:pPr>
            <a:endParaRPr 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• Portal hypertension: splenomegaly, collateral vessels,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variceal bleeding</a:t>
            </a:r>
            <a:endParaRPr 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en-US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• </a:t>
            </a: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Hepatic (portosystemic)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encephalopathy</a:t>
            </a:r>
          </a:p>
          <a:p>
            <a:pPr marL="0" indent="0">
              <a:buNone/>
            </a:pPr>
            <a:endParaRPr 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• Other features: pigmentation, digital clubbing,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Dupuytren’s contracture</a:t>
            </a:r>
            <a:endParaRPr 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21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76200" y="751344"/>
            <a:ext cx="8915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Stigmata of CLD</a:t>
            </a:r>
          </a:p>
          <a:p>
            <a:r>
              <a:rPr lang="en-US" dirty="0"/>
              <a:t>- Muscle wasting</a:t>
            </a:r>
          </a:p>
          <a:p>
            <a:r>
              <a:rPr lang="en-US" dirty="0"/>
              <a:t>- Scratch marks</a:t>
            </a:r>
          </a:p>
          <a:p>
            <a:r>
              <a:rPr lang="en-US" dirty="0"/>
              <a:t>- Pallor, jaundice</a:t>
            </a:r>
          </a:p>
          <a:p>
            <a:r>
              <a:rPr lang="en-US" dirty="0"/>
              <a:t>- Parotid enlargement</a:t>
            </a:r>
          </a:p>
          <a:p>
            <a:r>
              <a:rPr lang="en-US" dirty="0"/>
              <a:t>- Xanthelasma</a:t>
            </a:r>
          </a:p>
          <a:p>
            <a:r>
              <a:rPr lang="en-US" dirty="0"/>
              <a:t>- Clubbing</a:t>
            </a:r>
          </a:p>
          <a:p>
            <a:r>
              <a:rPr lang="en-US" dirty="0"/>
              <a:t>- Palmar erythema</a:t>
            </a:r>
          </a:p>
          <a:p>
            <a:r>
              <a:rPr lang="en-US" dirty="0"/>
              <a:t>- Dupuytren’s contracture</a:t>
            </a:r>
          </a:p>
          <a:p>
            <a:r>
              <a:rPr lang="en-US" dirty="0"/>
              <a:t>- Spider nevi</a:t>
            </a:r>
          </a:p>
          <a:p>
            <a:r>
              <a:rPr lang="en-US" dirty="0"/>
              <a:t>- Petechiae, purpura</a:t>
            </a:r>
          </a:p>
          <a:p>
            <a:r>
              <a:rPr lang="en-US" dirty="0"/>
              <a:t>- Decreased body hair</a:t>
            </a:r>
          </a:p>
          <a:p>
            <a:r>
              <a:rPr lang="en-US" dirty="0"/>
              <a:t>- Gynecomastia</a:t>
            </a:r>
          </a:p>
          <a:p>
            <a:r>
              <a:rPr lang="en-US" dirty="0"/>
              <a:t>- Testicular atrophy</a:t>
            </a:r>
          </a:p>
          <a:p>
            <a:r>
              <a:rPr lang="en-US" dirty="0"/>
              <a:t>- Caput medusa</a:t>
            </a:r>
          </a:p>
          <a:p>
            <a:r>
              <a:rPr lang="en-US" dirty="0"/>
              <a:t>- Edema, ascites</a:t>
            </a:r>
          </a:p>
          <a:p>
            <a:r>
              <a:rPr lang="en-US" dirty="0"/>
              <a:t>- Splenomegaly</a:t>
            </a:r>
          </a:p>
          <a:p>
            <a:r>
              <a:rPr lang="en-US" dirty="0"/>
              <a:t>- Asterixis</a:t>
            </a:r>
          </a:p>
          <a:p>
            <a:r>
              <a:rPr lang="en-US" dirty="0"/>
              <a:t>- Fetor hepaticus</a:t>
            </a:r>
          </a:p>
        </p:txBody>
      </p:sp>
    </p:spTree>
    <p:extLst>
      <p:ext uri="{BB962C8B-B14F-4D97-AF65-F5344CB8AC3E}">
        <p14:creationId xmlns:p14="http://schemas.microsoft.com/office/powerpoint/2010/main" val="370719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900" b="1" dirty="0" smtClean="0"/>
          </a:p>
          <a:p>
            <a:pPr marL="0" indent="0">
              <a:buNone/>
            </a:pPr>
            <a:r>
              <a:rPr lang="en-US" sz="1900" b="1" dirty="0" smtClean="0">
                <a:solidFill>
                  <a:srgbClr val="FF0000"/>
                </a:solidFill>
              </a:rPr>
              <a:t>Investigations: </a:t>
            </a:r>
          </a:p>
          <a:p>
            <a:pPr marL="0" indent="0">
              <a:buNone/>
            </a:pPr>
            <a:endParaRPr lang="en-US" sz="19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chemeClr val="bg2">
                    <a:lumMod val="10000"/>
                  </a:schemeClr>
                </a:solidFill>
              </a:rPr>
              <a:t>Liver biopsy- gold standard, but not always </a:t>
            </a:r>
            <a:r>
              <a:rPr lang="en-US" sz="1900" b="1" dirty="0" smtClean="0">
                <a:solidFill>
                  <a:schemeClr val="bg2">
                    <a:lumMod val="10000"/>
                  </a:schemeClr>
                </a:solidFill>
              </a:rPr>
              <a:t>necessary</a:t>
            </a:r>
          </a:p>
          <a:p>
            <a:pPr marL="0" indent="0">
              <a:buNone/>
            </a:pPr>
            <a:r>
              <a:rPr lang="en-US" sz="1900" b="1" dirty="0" smtClean="0">
                <a:solidFill>
                  <a:schemeClr val="bg2">
                    <a:lumMod val="10000"/>
                  </a:schemeClr>
                </a:solidFill>
              </a:rPr>
              <a:t>Fibroscan as non invasive tool for assessment of liver fibrosis</a:t>
            </a:r>
          </a:p>
          <a:p>
            <a:pPr marL="0" indent="0">
              <a:buNone/>
            </a:pPr>
            <a:endParaRPr lang="en-US" sz="1900" b="1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chemeClr val="bg2">
                    <a:lumMod val="10000"/>
                  </a:schemeClr>
                </a:solidFill>
              </a:rPr>
              <a:t>-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  <a:r>
              <a:rPr lang="en-US" sz="1900" b="1" dirty="0">
                <a:solidFill>
                  <a:schemeClr val="bg2">
                    <a:lumMod val="10000"/>
                  </a:schemeClr>
                </a:solidFill>
              </a:rPr>
              <a:t>Deranged LFT-</a:t>
            </a:r>
          </a:p>
          <a:p>
            <a:pPr marL="0" indent="0">
              <a:buNone/>
            </a:pPr>
            <a:r>
              <a:rPr lang="en-US" sz="1900" b="1" dirty="0">
                <a:solidFill>
                  <a:schemeClr val="bg2">
                    <a:lumMod val="10000"/>
                  </a:schemeClr>
                </a:solidFill>
              </a:rPr>
              <a:t>- ± elevated SGPT, alkaline phosphatase, GGT</a:t>
            </a:r>
          </a:p>
          <a:p>
            <a:pPr marL="0" indent="0">
              <a:buNone/>
            </a:pPr>
            <a:r>
              <a:rPr lang="en-US" sz="1900" b="1" dirty="0">
                <a:solidFill>
                  <a:schemeClr val="bg2">
                    <a:lumMod val="10000"/>
                  </a:schemeClr>
                </a:solidFill>
              </a:rPr>
              <a:t>- Increased bilirubin</a:t>
            </a:r>
          </a:p>
          <a:p>
            <a:pPr marL="0" indent="0">
              <a:buNone/>
            </a:pPr>
            <a:r>
              <a:rPr lang="en-US" sz="1900" b="1" dirty="0">
                <a:solidFill>
                  <a:schemeClr val="bg2">
                    <a:lumMod val="10000"/>
                  </a:schemeClr>
                </a:solidFill>
              </a:rPr>
              <a:t>- Low albumin, increased globulins</a:t>
            </a:r>
          </a:p>
          <a:p>
            <a:pPr marL="0" indent="0">
              <a:buNone/>
            </a:pPr>
            <a:endParaRPr lang="en-US" sz="19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chemeClr val="bg2">
                    <a:lumMod val="10000"/>
                  </a:schemeClr>
                </a:solidFill>
              </a:rPr>
              <a:t>-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  <a:r>
              <a:rPr lang="en-US" sz="1900" b="1" dirty="0">
                <a:solidFill>
                  <a:schemeClr val="bg2">
                    <a:lumMod val="10000"/>
                  </a:schemeClr>
                </a:solidFill>
              </a:rPr>
              <a:t>Increased PT/INR</a:t>
            </a:r>
          </a:p>
          <a:p>
            <a:pPr marL="0" indent="0">
              <a:buNone/>
            </a:pPr>
            <a:r>
              <a:rPr lang="en-US" sz="1900" b="1" dirty="0">
                <a:solidFill>
                  <a:schemeClr val="bg2">
                    <a:lumMod val="10000"/>
                  </a:schemeClr>
                </a:solidFill>
              </a:rPr>
              <a:t>- Thrombocytopenia</a:t>
            </a:r>
          </a:p>
          <a:p>
            <a:pPr marL="0" indent="0">
              <a:buNone/>
            </a:pPr>
            <a:r>
              <a:rPr lang="en-US" sz="1900" b="1" dirty="0">
                <a:solidFill>
                  <a:schemeClr val="bg2">
                    <a:lumMod val="10000"/>
                  </a:schemeClr>
                </a:solidFill>
              </a:rPr>
              <a:t>- Low sodium</a:t>
            </a:r>
          </a:p>
          <a:p>
            <a:pPr marL="0" indent="0">
              <a:buNone/>
            </a:pPr>
            <a:r>
              <a:rPr lang="en-US" sz="1900" b="1" dirty="0">
                <a:solidFill>
                  <a:schemeClr val="bg2">
                    <a:lumMod val="10000"/>
                  </a:schemeClr>
                </a:solidFill>
              </a:rPr>
              <a:t>- Ultrasound- shrunken liver, ± portal HT/HCC</a:t>
            </a:r>
          </a:p>
          <a:p>
            <a:pPr marL="0" indent="0">
              <a:buNone/>
            </a:pPr>
            <a:r>
              <a:rPr lang="en-US" sz="1900" b="1" dirty="0">
                <a:solidFill>
                  <a:schemeClr val="bg2">
                    <a:lumMod val="10000"/>
                  </a:schemeClr>
                </a:solidFill>
              </a:rPr>
              <a:t>- Endoscopy/UGIT- varices</a:t>
            </a:r>
          </a:p>
          <a:p>
            <a:pPr marL="0" indent="0">
              <a:buNone/>
            </a:pPr>
            <a:endParaRPr lang="en-US" sz="1900" b="1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09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Staging </a:t>
            </a:r>
            <a:r>
              <a:rPr lang="en-US" sz="1600" b="1" dirty="0" smtClean="0">
                <a:solidFill>
                  <a:srgbClr val="FF0000"/>
                </a:solidFill>
              </a:rPr>
              <a:t> and prognosis of </a:t>
            </a:r>
            <a:r>
              <a:rPr lang="en-US" sz="1600" b="1" dirty="0">
                <a:solidFill>
                  <a:srgbClr val="FF0000"/>
                </a:solidFill>
              </a:rPr>
              <a:t>CLD</a:t>
            </a:r>
          </a:p>
          <a:p>
            <a:pPr marL="0" indent="0">
              <a:buNone/>
            </a:pPr>
            <a:r>
              <a:rPr lang="en-US" sz="1600" b="1" dirty="0"/>
              <a:t>Based on Child- Turcotte -Pugh scoring system includes- each given score of 1-3</a:t>
            </a:r>
          </a:p>
          <a:p>
            <a:pPr marL="0" indent="0">
              <a:buNone/>
            </a:pPr>
            <a:r>
              <a:rPr lang="en-US" sz="1600" b="1" dirty="0"/>
              <a:t>- Ascites</a:t>
            </a:r>
          </a:p>
          <a:p>
            <a:pPr marL="0" indent="0">
              <a:buNone/>
            </a:pPr>
            <a:r>
              <a:rPr lang="en-US" sz="1600" b="1" dirty="0"/>
              <a:t>- Encephalopathy</a:t>
            </a:r>
          </a:p>
          <a:p>
            <a:pPr marL="0" indent="0">
              <a:buNone/>
            </a:pPr>
            <a:r>
              <a:rPr lang="en-US" sz="1600" b="1" dirty="0"/>
              <a:t>- Bilirubin</a:t>
            </a:r>
          </a:p>
          <a:p>
            <a:pPr marL="0" indent="0">
              <a:buNone/>
            </a:pPr>
            <a:r>
              <a:rPr lang="en-US" sz="1600" b="1" dirty="0"/>
              <a:t>- Albumin</a:t>
            </a:r>
          </a:p>
          <a:p>
            <a:pPr marL="0" indent="0">
              <a:buNone/>
            </a:pPr>
            <a:r>
              <a:rPr lang="en-US" sz="1600" b="1" dirty="0"/>
              <a:t>- PT/INR</a:t>
            </a:r>
          </a:p>
          <a:p>
            <a:pPr marL="0" indent="0">
              <a:buNone/>
            </a:pPr>
            <a:r>
              <a:rPr lang="en-US" sz="1600" b="1" dirty="0"/>
              <a:t>Class- total score</a:t>
            </a:r>
          </a:p>
          <a:p>
            <a:pPr marL="0" indent="0">
              <a:buNone/>
            </a:pPr>
            <a:r>
              <a:rPr lang="en-US" sz="1600" b="1" dirty="0" smtClean="0"/>
              <a:t>Class A- </a:t>
            </a:r>
            <a:r>
              <a:rPr lang="en-US" sz="1600" b="1" dirty="0"/>
              <a:t>5-6</a:t>
            </a:r>
          </a:p>
          <a:p>
            <a:pPr marL="0" indent="0">
              <a:buNone/>
            </a:pPr>
            <a:r>
              <a:rPr lang="en-US" sz="1600" b="1" dirty="0" smtClean="0"/>
              <a:t>Class B- </a:t>
            </a:r>
            <a:r>
              <a:rPr lang="en-US" sz="1600" b="1" dirty="0"/>
              <a:t>7-9</a:t>
            </a:r>
          </a:p>
          <a:p>
            <a:pPr marL="0" indent="0">
              <a:buNone/>
            </a:pPr>
            <a:r>
              <a:rPr lang="en-US" sz="1600" b="1" dirty="0" smtClean="0"/>
              <a:t>Class C- </a:t>
            </a:r>
            <a:r>
              <a:rPr lang="en-US" sz="1600" b="1" dirty="0"/>
              <a:t>10-15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090738"/>
            <a:ext cx="5029200" cy="461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863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Manegments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Aim of Management</a:t>
            </a:r>
          </a:p>
          <a:p>
            <a:pPr marL="0" indent="0">
              <a:buNone/>
            </a:pPr>
            <a:endParaRPr lang="en-US" sz="1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4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1400" b="1" dirty="0" smtClean="0"/>
              <a:t> </a:t>
            </a:r>
            <a:r>
              <a:rPr lang="en-US" sz="1400" b="1" dirty="0"/>
              <a:t>To retard progression and reduce </a:t>
            </a:r>
            <a:r>
              <a:rPr lang="en-US" sz="1400" b="1" dirty="0" smtClean="0"/>
              <a:t>complications</a:t>
            </a:r>
          </a:p>
          <a:p>
            <a:pPr marL="0" indent="0">
              <a:buNone/>
            </a:pPr>
            <a:endParaRPr lang="en-US" sz="1400" b="1" dirty="0"/>
          </a:p>
          <a:p>
            <a:pPr>
              <a:buFontTx/>
              <a:buChar char="-"/>
            </a:pPr>
            <a:r>
              <a:rPr lang="en-US" sz="1400" b="1" dirty="0" smtClean="0"/>
              <a:t>Abstinence </a:t>
            </a:r>
            <a:r>
              <a:rPr lang="en-US" sz="1400" b="1" dirty="0"/>
              <a:t>from </a:t>
            </a:r>
            <a:r>
              <a:rPr lang="en-US" sz="1400" b="1" dirty="0" smtClean="0"/>
              <a:t>alcohol</a:t>
            </a:r>
          </a:p>
          <a:p>
            <a:pPr>
              <a:buFontTx/>
              <a:buChar char="-"/>
            </a:pPr>
            <a:r>
              <a:rPr lang="en-US" sz="1400" b="1" dirty="0" smtClean="0"/>
              <a:t>Treat </a:t>
            </a:r>
            <a:r>
              <a:rPr lang="en-US" sz="1400" b="1" dirty="0"/>
              <a:t>underlying </a:t>
            </a:r>
            <a:r>
              <a:rPr lang="en-US" sz="1400" b="1" dirty="0" smtClean="0"/>
              <a:t>cause accordingly</a:t>
            </a:r>
          </a:p>
          <a:p>
            <a:pPr marL="0" indent="0">
              <a:buNone/>
            </a:pPr>
            <a:endParaRPr lang="en-US" sz="14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400" b="1" dirty="0"/>
              <a:t>Maintenance of nutrition and treatment of complications, including ascites, hepatic encephalopathy, portal hypertension and </a:t>
            </a:r>
            <a:r>
              <a:rPr lang="en-US" sz="1400" b="1" dirty="0" smtClean="0"/>
              <a:t>varices</a:t>
            </a:r>
          </a:p>
          <a:p>
            <a:pPr>
              <a:buFontTx/>
              <a:buChar char="-"/>
            </a:pPr>
            <a:r>
              <a:rPr lang="en-US" sz="1400" b="1" dirty="0" smtClean="0"/>
              <a:t>Vaccination : against HBV,HAV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89079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91600" cy="6781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Complications</a:t>
            </a:r>
          </a:p>
          <a:p>
            <a:pPr marL="0" indent="0">
              <a:buNone/>
            </a:pPr>
            <a:r>
              <a:rPr lang="en-US" sz="1400" b="1" dirty="0"/>
              <a:t>1) Ascites</a:t>
            </a:r>
          </a:p>
          <a:p>
            <a:pPr marL="0" indent="0">
              <a:buNone/>
            </a:pPr>
            <a:r>
              <a:rPr lang="en-US" sz="1400" b="1" dirty="0"/>
              <a:t>2) Spontaneous bacterial peritonitis- SBP</a:t>
            </a:r>
          </a:p>
          <a:p>
            <a:pPr marL="0" indent="0">
              <a:buNone/>
            </a:pPr>
            <a:r>
              <a:rPr lang="en-US" sz="1400" b="1" dirty="0"/>
              <a:t>3) Variceal bleed</a:t>
            </a:r>
          </a:p>
          <a:p>
            <a:pPr marL="0" indent="0">
              <a:buNone/>
            </a:pPr>
            <a:r>
              <a:rPr lang="en-US" sz="1400" b="1" dirty="0"/>
              <a:t>4) Hepatic encephalopathy</a:t>
            </a:r>
          </a:p>
          <a:p>
            <a:pPr marL="0" indent="0">
              <a:buNone/>
            </a:pPr>
            <a:r>
              <a:rPr lang="en-US" sz="1400" b="1" dirty="0"/>
              <a:t>5) Hepatorenal syndrome</a:t>
            </a:r>
          </a:p>
          <a:p>
            <a:pPr marL="0" indent="0">
              <a:buNone/>
            </a:pPr>
            <a:r>
              <a:rPr lang="en-US" sz="1400" b="1" dirty="0"/>
              <a:t>6) Hepatocellular carcinoma- </a:t>
            </a:r>
            <a:r>
              <a:rPr lang="en-US" sz="1400" b="1" dirty="0" smtClean="0"/>
              <a:t>HCC</a:t>
            </a:r>
          </a:p>
          <a:p>
            <a:pPr marL="0" indent="0">
              <a:buNone/>
            </a:pPr>
            <a:r>
              <a:rPr lang="en-US" sz="1400" b="1" dirty="0" smtClean="0"/>
              <a:t>7) Hepatopulmonary syndrome and portopulmonary hypertension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Ascites</a:t>
            </a:r>
          </a:p>
          <a:p>
            <a:pPr marL="0" indent="0">
              <a:buNone/>
            </a:pPr>
            <a:r>
              <a:rPr lang="en-US" sz="1400" b="1" dirty="0"/>
              <a:t>Diagnostic paracentesis- SAAG </a:t>
            </a:r>
            <a:r>
              <a:rPr lang="en-US" sz="1400" b="1" dirty="0" smtClean="0"/>
              <a:t>&gt;=1.1</a:t>
            </a:r>
            <a:r>
              <a:rPr lang="en-US" sz="1400" b="1" dirty="0"/>
              <a:t>, </a:t>
            </a:r>
            <a:endParaRPr lang="en-US" sz="1400" b="1" dirty="0" smtClean="0"/>
          </a:p>
          <a:p>
            <a:pPr marL="0" indent="0">
              <a:buNone/>
            </a:pPr>
            <a:r>
              <a:rPr lang="en-US" sz="1400" b="1" dirty="0" smtClean="0"/>
              <a:t>Mechanism of ascites:</a:t>
            </a:r>
            <a:endParaRPr lang="en-US" sz="1400" b="1" dirty="0"/>
          </a:p>
          <a:p>
            <a:pPr marL="0" indent="0">
              <a:buNone/>
            </a:pPr>
            <a:r>
              <a:rPr lang="en-US" sz="1400" b="1" dirty="0"/>
              <a:t>- Portal HT</a:t>
            </a:r>
          </a:p>
          <a:p>
            <a:pPr marL="0" indent="0">
              <a:buNone/>
            </a:pPr>
            <a:r>
              <a:rPr lang="en-US" sz="1400" b="1" dirty="0"/>
              <a:t>- </a:t>
            </a:r>
            <a:r>
              <a:rPr lang="en-US" sz="1400" b="1" dirty="0" smtClean="0"/>
              <a:t>Hypoalbuminemia</a:t>
            </a:r>
            <a:endParaRPr lang="en-US" sz="1400" b="1" dirty="0"/>
          </a:p>
          <a:p>
            <a:pPr marL="0" indent="0">
              <a:buNone/>
            </a:pPr>
            <a:r>
              <a:rPr lang="en-US" sz="1400" b="1" dirty="0"/>
              <a:t>- Raised renin-angiotensin-aldosterone level causing Na retention by kidneys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</a:rPr>
              <a:t>Ascites- treatment</a:t>
            </a:r>
          </a:p>
          <a:p>
            <a:pPr marL="0" indent="0">
              <a:buNone/>
            </a:pPr>
            <a:r>
              <a:rPr lang="en-US" sz="1400" dirty="0"/>
              <a:t>- </a:t>
            </a:r>
            <a:r>
              <a:rPr lang="en-US" sz="1400" b="1" dirty="0"/>
              <a:t>Salt ± fluid restriction</a:t>
            </a:r>
          </a:p>
          <a:p>
            <a:pPr marL="0" indent="0">
              <a:buNone/>
            </a:pPr>
            <a:r>
              <a:rPr lang="en-US" sz="1400" b="1" dirty="0"/>
              <a:t>- Diuretics- Spironolactone ± Furosemide</a:t>
            </a:r>
          </a:p>
          <a:p>
            <a:pPr marL="0" indent="0">
              <a:buNone/>
            </a:pPr>
            <a:r>
              <a:rPr lang="en-US" sz="1400" b="1" dirty="0"/>
              <a:t>- Large volume paracentesis-With massive or refractory ascites&gt;5 litre fluid removed in one </a:t>
            </a:r>
            <a:r>
              <a:rPr lang="en-US" sz="1400" b="1" dirty="0" smtClean="0"/>
              <a:t>occasion </a:t>
            </a:r>
            <a:endParaRPr lang="en-US" sz="1400" b="1" dirty="0"/>
          </a:p>
          <a:p>
            <a:pPr>
              <a:buFontTx/>
              <a:buChar char="-"/>
            </a:pPr>
            <a:r>
              <a:rPr lang="en-US" sz="1400" b="1" dirty="0" smtClean="0"/>
              <a:t>Albumin- </a:t>
            </a:r>
            <a:r>
              <a:rPr lang="en-US" sz="1400" b="1" dirty="0"/>
              <a:t>is given </a:t>
            </a:r>
            <a:r>
              <a:rPr lang="en-US" sz="1400" b="1" dirty="0" smtClean="0"/>
              <a:t>6-8 </a:t>
            </a:r>
            <a:r>
              <a:rPr lang="en-US" sz="1400" b="1" dirty="0"/>
              <a:t>gm/litre fluid removed usually as 100 mL of 20% </a:t>
            </a:r>
            <a:r>
              <a:rPr lang="en-US" sz="1400" b="1" dirty="0" smtClean="0"/>
              <a:t>or 25</a:t>
            </a:r>
            <a:r>
              <a:rPr lang="en-US" sz="1400" b="1" dirty="0"/>
              <a:t>% human albumin solution (HAS) for every 1.5–2 L of </a:t>
            </a:r>
            <a:r>
              <a:rPr lang="en-US" sz="1400" b="1" dirty="0" smtClean="0"/>
              <a:t>ascites drained</a:t>
            </a:r>
            <a:r>
              <a:rPr lang="en-US" sz="1400" b="1" dirty="0"/>
              <a:t>) or another plasma expander to </a:t>
            </a:r>
            <a:r>
              <a:rPr lang="en-US" sz="1400" b="1" dirty="0" smtClean="0"/>
              <a:t>reduce the risk of  </a:t>
            </a:r>
            <a:r>
              <a:rPr lang="en-US" sz="1400" b="1" dirty="0"/>
              <a:t>hepatorenal </a:t>
            </a:r>
            <a:r>
              <a:rPr lang="en-US" sz="1400" b="1" dirty="0" smtClean="0"/>
              <a:t>syndrome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b="1" dirty="0"/>
              <a:t>- TIPS- transjugular intrahepatic portosystemic </a:t>
            </a:r>
            <a:r>
              <a:rPr lang="en-US" sz="1400" b="1" dirty="0" smtClean="0"/>
              <a:t>shunt.: For </a:t>
            </a:r>
            <a:r>
              <a:rPr lang="en-US" sz="1400" b="1" dirty="0"/>
              <a:t>refractory ascites or refractory variceal bleed.</a:t>
            </a:r>
          </a:p>
          <a:p>
            <a:pPr marL="0" indent="0">
              <a:buNone/>
            </a:pPr>
            <a:r>
              <a:rPr lang="en-US" sz="1400" b="1" dirty="0"/>
              <a:t>Preferred for short duration, pending liver transplant, it increases risk of hepatic encephalopathy, due to</a:t>
            </a:r>
          </a:p>
          <a:p>
            <a:pPr marL="0" indent="0">
              <a:buNone/>
            </a:pPr>
            <a:r>
              <a:rPr lang="en-US" sz="1400" b="1" dirty="0"/>
              <a:t>shunt occlusion or infection</a:t>
            </a:r>
          </a:p>
        </p:txBody>
      </p:sp>
    </p:spTree>
    <p:extLst>
      <p:ext uri="{BB962C8B-B14F-4D97-AF65-F5344CB8AC3E}">
        <p14:creationId xmlns:p14="http://schemas.microsoft.com/office/powerpoint/2010/main" val="37994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1403</Words>
  <Application>Microsoft Office PowerPoint</Application>
  <PresentationFormat>On-screen Show (4:3)</PresentationFormat>
  <Paragraphs>296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Chronic liver disease (CLD)</vt:lpstr>
      <vt:lpstr>PowerPoint Presentation</vt:lpstr>
      <vt:lpstr>Causes </vt:lpstr>
      <vt:lpstr>PowerPoint Presentation</vt:lpstr>
      <vt:lpstr>PowerPoint Presentation</vt:lpstr>
      <vt:lpstr>PowerPoint Presentation</vt:lpstr>
      <vt:lpstr>PowerPoint Presentation</vt:lpstr>
      <vt:lpstr>Manegments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liver failure</dc:title>
  <dc:creator>Muntadher Abdulkareem</dc:creator>
  <cp:lastModifiedBy>Muntadher Abdulkareem</cp:lastModifiedBy>
  <cp:revision>56</cp:revision>
  <dcterms:created xsi:type="dcterms:W3CDTF">2021-01-20T17:38:25Z</dcterms:created>
  <dcterms:modified xsi:type="dcterms:W3CDTF">2021-03-10T18:08:37Z</dcterms:modified>
</cp:coreProperties>
</file>